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Economica" panose="020B0604020202020204" charset="0"/>
      <p:regular r:id="rId12"/>
      <p:bold r:id="rId13"/>
      <p:italic r:id="rId14"/>
      <p:boldItalic r:id="rId15"/>
    </p:embeddedFont>
    <p:embeddedFont>
      <p:font typeface="Lobster" panose="020B0604020202020204" charset="-18"/>
      <p:regular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Spectral" panose="020B0604020202020204" charset="-18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53c178151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53c178151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53c17815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53c17815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53c178151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53c178151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3c178151_1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53c178151_1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53c178151_1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53c178151_1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53c178151_1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53c178151_1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53c178151_1_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53c178151_1_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53c178151_1_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53c178151_1_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 1">
  <p:cSld name="AUTOLAYOUT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878400" y="843500"/>
            <a:ext cx="8265600" cy="69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 rot="10800000">
            <a:off x="189931" y="843500"/>
            <a:ext cx="695400" cy="695400"/>
          </a:xfrm>
          <a:prstGeom prst="flowChartDelay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660850" y="896950"/>
            <a:ext cx="6842400" cy="57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SzPts val="2000"/>
              <a:buNone/>
              <a:defRPr sz="2000" b="1">
                <a:solidFill>
                  <a:srgbClr val="EA999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SzPts val="2000"/>
              <a:buNone/>
              <a:defRPr sz="2000" b="1">
                <a:solidFill>
                  <a:srgbClr val="EA9999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SzPts val="2000"/>
              <a:buNone/>
              <a:defRPr sz="2000" b="1">
                <a:solidFill>
                  <a:srgbClr val="EA9999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SzPts val="2000"/>
              <a:buNone/>
              <a:defRPr sz="2000" b="1">
                <a:solidFill>
                  <a:srgbClr val="EA9999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SzPts val="2000"/>
              <a:buNone/>
              <a:defRPr sz="2000" b="1">
                <a:solidFill>
                  <a:srgbClr val="EA9999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SzPts val="2000"/>
              <a:buNone/>
              <a:defRPr sz="2000" b="1">
                <a:solidFill>
                  <a:srgbClr val="EA9999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SzPts val="2000"/>
              <a:buNone/>
              <a:defRPr sz="2000" b="1">
                <a:solidFill>
                  <a:srgbClr val="EA9999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SzPts val="2000"/>
              <a:buNone/>
              <a:defRPr sz="2000" b="1">
                <a:solidFill>
                  <a:srgbClr val="EA9999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SzPts val="2000"/>
              <a:buNone/>
              <a:defRPr sz="2000" b="1">
                <a:solidFill>
                  <a:srgbClr val="EA9999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660775" y="1826600"/>
            <a:ext cx="3749700" cy="280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2"/>
          </p:nvPr>
        </p:nvSpPr>
        <p:spPr>
          <a:xfrm>
            <a:off x="5085425" y="1826600"/>
            <a:ext cx="3749700" cy="280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 2">
  <p:cSld name="AUTOLAYOUT_5"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68;p14"/>
          <p:cNvGrpSpPr/>
          <p:nvPr/>
        </p:nvGrpSpPr>
        <p:grpSpPr>
          <a:xfrm>
            <a:off x="0" y="0"/>
            <a:ext cx="9144000" cy="1277100"/>
            <a:chOff x="0" y="0"/>
            <a:chExt cx="9144000" cy="1277100"/>
          </a:xfrm>
        </p:grpSpPr>
        <p:sp>
          <p:nvSpPr>
            <p:cNvPr id="69" name="Google Shape;69;p14"/>
            <p:cNvSpPr/>
            <p:nvPr/>
          </p:nvSpPr>
          <p:spPr>
            <a:xfrm>
              <a:off x="0" y="0"/>
              <a:ext cx="9144000" cy="1277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8620200" y="381000"/>
              <a:ext cx="142800" cy="137700"/>
            </a:xfrm>
            <a:prstGeom prst="rect">
              <a:avLst/>
            </a:prstGeom>
            <a:solidFill>
              <a:srgbClr val="92C1E8"/>
            </a:solidFill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8477400" y="518700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78025"/>
            <a:ext cx="8054100" cy="64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507025"/>
            <a:ext cx="3999900" cy="315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1pPr>
            <a:lvl2pPr marL="914400" lvl="1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4832400" y="1507025"/>
            <a:ext cx="3999900" cy="315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1pPr>
            <a:lvl2pPr marL="914400" lvl="1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">
  <p:cSld name="AUTOLAYOUT_6"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/>
          <p:nvPr/>
        </p:nvSpPr>
        <p:spPr>
          <a:xfrm rot="5400000">
            <a:off x="-47550" y="176194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/>
          <p:nvPr/>
        </p:nvSpPr>
        <p:spPr>
          <a:xfrm rot="5400000">
            <a:off x="-47550" y="475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/>
          <p:nvPr/>
        </p:nvSpPr>
        <p:spPr>
          <a:xfrm rot="-5400000">
            <a:off x="-47416" y="47628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/>
          <p:nvPr/>
        </p:nvSpPr>
        <p:spPr>
          <a:xfrm rot="5400000">
            <a:off x="1476378" y="176194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/>
          <p:nvPr/>
        </p:nvSpPr>
        <p:spPr>
          <a:xfrm rot="-5400000">
            <a:off x="1690750" y="4548000"/>
            <a:ext cx="428700" cy="7620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/>
          <p:nvPr/>
        </p:nvSpPr>
        <p:spPr>
          <a:xfrm rot="-5400000">
            <a:off x="1476512" y="47628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/>
          <p:nvPr/>
        </p:nvSpPr>
        <p:spPr>
          <a:xfrm rot="-5400000" flipH="1">
            <a:off x="714548" y="176194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/>
          <p:nvPr/>
        </p:nvSpPr>
        <p:spPr>
          <a:xfrm rot="5400000">
            <a:off x="-47550" y="90479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5"/>
          <p:cNvSpPr/>
          <p:nvPr/>
        </p:nvSpPr>
        <p:spPr>
          <a:xfrm rot="-5400000">
            <a:off x="1476512" y="133352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/>
          <p:nvPr/>
        </p:nvSpPr>
        <p:spPr>
          <a:xfrm rot="-5400000" flipH="1">
            <a:off x="714548" y="475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/>
          <p:nvPr/>
        </p:nvSpPr>
        <p:spPr>
          <a:xfrm rot="-5400000" flipH="1">
            <a:off x="714548" y="90479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5"/>
          <p:cNvSpPr/>
          <p:nvPr/>
        </p:nvSpPr>
        <p:spPr>
          <a:xfrm rot="-5400000">
            <a:off x="166784" y="4548000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 flipH="1">
            <a:off x="166707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/>
          <p:nvPr/>
        </p:nvSpPr>
        <p:spPr>
          <a:xfrm rot="-5400000" flipH="1">
            <a:off x="1690635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/>
          <p:nvPr/>
        </p:nvSpPr>
        <p:spPr>
          <a:xfrm rot="5400000" flipH="1">
            <a:off x="714337" y="47628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5"/>
          <p:cNvSpPr/>
          <p:nvPr/>
        </p:nvSpPr>
        <p:spPr>
          <a:xfrm rot="5400000" flipH="1">
            <a:off x="714337" y="133352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5"/>
          <p:cNvSpPr/>
          <p:nvPr/>
        </p:nvSpPr>
        <p:spPr>
          <a:xfrm rot="-5400000">
            <a:off x="-47416" y="133352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"/>
          <p:cNvSpPr/>
          <p:nvPr/>
        </p:nvSpPr>
        <p:spPr>
          <a:xfrm rot="5400000">
            <a:off x="1476378" y="475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/>
          <p:nvPr/>
        </p:nvSpPr>
        <p:spPr>
          <a:xfrm rot="5400000">
            <a:off x="1476378" y="90479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5"/>
          <p:cNvSpPr/>
          <p:nvPr/>
        </p:nvSpPr>
        <p:spPr>
          <a:xfrm rot="5400000" flipH="1">
            <a:off x="928614" y="4548000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/>
          <p:nvPr/>
        </p:nvSpPr>
        <p:spPr>
          <a:xfrm rot="5400000">
            <a:off x="928614" y="-166445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5"/>
          <p:cNvSpPr/>
          <p:nvPr/>
        </p:nvSpPr>
        <p:spPr>
          <a:xfrm rot="5400000">
            <a:off x="-47550" y="347636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5"/>
          <p:cNvSpPr/>
          <p:nvPr/>
        </p:nvSpPr>
        <p:spPr>
          <a:xfrm rot="-5400000">
            <a:off x="-47416" y="219070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5"/>
          <p:cNvSpPr/>
          <p:nvPr/>
        </p:nvSpPr>
        <p:spPr>
          <a:xfrm rot="5400000">
            <a:off x="1476378" y="347636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5"/>
          <p:cNvSpPr/>
          <p:nvPr/>
        </p:nvSpPr>
        <p:spPr>
          <a:xfrm rot="-5400000">
            <a:off x="1476512" y="219070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5"/>
          <p:cNvSpPr/>
          <p:nvPr/>
        </p:nvSpPr>
        <p:spPr>
          <a:xfrm rot="-5400000" flipH="1">
            <a:off x="714548" y="347636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5"/>
          <p:cNvSpPr/>
          <p:nvPr/>
        </p:nvSpPr>
        <p:spPr>
          <a:xfrm rot="5400000">
            <a:off x="-47550" y="2619221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-5400000">
            <a:off x="1476512" y="30479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/>
          <p:nvPr/>
        </p:nvSpPr>
        <p:spPr>
          <a:xfrm rot="-5400000" flipH="1">
            <a:off x="714548" y="2619221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5"/>
          <p:cNvSpPr/>
          <p:nvPr/>
        </p:nvSpPr>
        <p:spPr>
          <a:xfrm rot="5400000" flipH="1">
            <a:off x="714337" y="219070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5"/>
          <p:cNvSpPr/>
          <p:nvPr/>
        </p:nvSpPr>
        <p:spPr>
          <a:xfrm rot="5400000" flipH="1">
            <a:off x="714337" y="30479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/>
          <p:nvPr/>
        </p:nvSpPr>
        <p:spPr>
          <a:xfrm rot="-5400000">
            <a:off x="-47416" y="30479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/>
          <p:nvPr/>
        </p:nvSpPr>
        <p:spPr>
          <a:xfrm rot="5400000">
            <a:off x="1476378" y="2619221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5"/>
          <p:cNvSpPr/>
          <p:nvPr/>
        </p:nvSpPr>
        <p:spPr>
          <a:xfrm rot="-5400000">
            <a:off x="-47416" y="390532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5"/>
          <p:cNvSpPr/>
          <p:nvPr/>
        </p:nvSpPr>
        <p:spPr>
          <a:xfrm rot="-5400000">
            <a:off x="1476512" y="390532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5"/>
          <p:cNvSpPr/>
          <p:nvPr/>
        </p:nvSpPr>
        <p:spPr>
          <a:xfrm rot="5400000">
            <a:off x="-47550" y="4333841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5"/>
          <p:cNvSpPr/>
          <p:nvPr/>
        </p:nvSpPr>
        <p:spPr>
          <a:xfrm rot="-5400000" flipH="1">
            <a:off x="714548" y="4333841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5"/>
          <p:cNvSpPr/>
          <p:nvPr/>
        </p:nvSpPr>
        <p:spPr>
          <a:xfrm rot="5400000" flipH="1">
            <a:off x="714337" y="390532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5"/>
          <p:cNvSpPr/>
          <p:nvPr/>
        </p:nvSpPr>
        <p:spPr>
          <a:xfrm rot="5400000">
            <a:off x="1476416" y="4333549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2894475" y="450971"/>
            <a:ext cx="5740800" cy="144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1"/>
          </p:nvPr>
        </p:nvSpPr>
        <p:spPr>
          <a:xfrm>
            <a:off x="2894475" y="1938950"/>
            <a:ext cx="5740800" cy="264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000"/>
              <a:buChar char="●"/>
              <a:defRPr sz="2000">
                <a:solidFill>
                  <a:srgbClr val="616161"/>
                </a:solidFill>
              </a:defRPr>
            </a:lvl1pPr>
            <a:lvl2pPr marL="91440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2pPr>
            <a:lvl3pPr marL="137160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3pPr>
            <a:lvl4pPr marL="182880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4pPr>
            <a:lvl5pPr marL="228600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5pPr>
            <a:lvl6pPr marL="274320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6pPr>
            <a:lvl7pPr marL="320040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7pPr>
            <a:lvl8pPr marL="365760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8pPr>
            <a:lvl9pPr marL="411480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skatradycja.pl/historia-polski/krolowie-elekcyjni/246-stanislaw-august-poniatowski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skatradycja.pl/historia-polski/krolowie-elekcyjni/246-stanislaw-august-poniatowski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500">
                <a:solidFill>
                  <a:srgbClr val="CC0000"/>
                </a:solidFill>
                <a:latin typeface="Lobster"/>
                <a:ea typeface="Lobster"/>
                <a:cs typeface="Lobster"/>
                <a:sym typeface="Lobster"/>
              </a:rPr>
              <a:t>Konstytucja 3 maja</a:t>
            </a:r>
            <a:endParaRPr sz="4500">
              <a:solidFill>
                <a:srgbClr val="CC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660850" y="896950"/>
            <a:ext cx="6842400" cy="575700"/>
          </a:xfrm>
          <a:prstGeom prst="rect">
            <a:avLst/>
          </a:prstGeom>
          <a:ln w="38100" cap="flat" cmpd="sng">
            <a:solidFill>
              <a:srgbClr val="EA9999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800">
                <a:solidFill>
                  <a:srgbClr val="660000"/>
                </a:solidFill>
              </a:rPr>
              <a:t>Co to i od kiedy funkcjonuje?</a:t>
            </a:r>
            <a:endParaRPr sz="2800">
              <a:solidFill>
                <a:srgbClr val="660000"/>
              </a:solidFill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660775" y="1826600"/>
            <a:ext cx="3749700" cy="28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>
                <a:solidFill>
                  <a:schemeClr val="dk1"/>
                </a:solidFill>
              </a:rPr>
              <a:t>K</a:t>
            </a:r>
            <a:r>
              <a:rPr lang="pl" b="1">
                <a:solidFill>
                  <a:schemeClr val="dk1"/>
                </a:solidFill>
              </a:rPr>
              <a:t>onstytucja 3 maja, właśc. Ustawa Rządowa z dnia 3 maja – uchwalona 3 maja 1791 roku ustawa regulująca ustrój prawny Rzeczypospolitej Obojga Narodów. Powszechnie przyjmuje się, że Konstytucja 3 maja była pierwszą w Europie i drugą na świecie nowoczesną, spisaną konstytucją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2"/>
          </p:nvPr>
        </p:nvSpPr>
        <p:spPr>
          <a:xfrm>
            <a:off x="5085425" y="1826600"/>
            <a:ext cx="3749700" cy="28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Konstytucja 3 Maja ujęta była w 11 artykułach. Wprowadzała prawo powszechnej niepodległości (dla szlachty i mieszczaństwa) oraz trójpodział władzy na ustawodawczą (dwuizbowy parlament), wykonawczą (król) i sądowniczą. Konstytucja ograniczała nadmierne immunitety prawne i polityczne przywileje szlachty zagrodowej.</a:t>
            </a:r>
            <a:endParaRPr sz="1600" b="1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660850" y="948650"/>
            <a:ext cx="6842400" cy="524100"/>
          </a:xfrm>
          <a:prstGeom prst="rect">
            <a:avLst/>
          </a:prstGeom>
          <a:solidFill>
            <a:srgbClr val="F4CCCC"/>
          </a:solidFill>
          <a:ln w="38100" cap="flat" cmpd="sng">
            <a:solidFill>
              <a:srgbClr val="D61239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100">
                <a:solidFill>
                  <a:srgbClr val="000000"/>
                </a:solidFill>
              </a:rPr>
              <a:t>KTO BYŁ JEJ AUTOREM….</a:t>
            </a:r>
            <a:r>
              <a:rPr lang="pl" sz="2200">
                <a:solidFill>
                  <a:srgbClr val="000000"/>
                </a:solidFill>
              </a:rPr>
              <a:t>  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660775" y="1826600"/>
            <a:ext cx="3749700" cy="28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Autorami </a:t>
            </a:r>
            <a:r>
              <a:rPr lang="pl" sz="165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Konstytucji 3 maja</a:t>
            </a:r>
            <a:r>
              <a:rPr lang="pl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byli Król </a:t>
            </a:r>
            <a:r>
              <a:rPr lang="pl" sz="165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Stanisław August Poniatowski</a:t>
            </a:r>
            <a:r>
              <a:rPr lang="pl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pl" sz="165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Ignacy Potocki</a:t>
            </a:r>
            <a:r>
              <a:rPr lang="pl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</a:t>
            </a:r>
            <a:r>
              <a:rPr lang="pl" sz="165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Hugo Kołłątaj</a:t>
            </a:r>
            <a:r>
              <a:rPr lang="pl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Nie obeszło się bez przeszkód podczas obrad w trakcie których uchwalono Konstytucję. W czasie obrad Sejmu Czteroletniego wielu posłów, pracujących na zlecenie państw ościennych (Rosji, Prus czy Austrii) , sprzeciwiało się powołaniu ustawy zasadniczej.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2"/>
          </p:nvPr>
        </p:nvSpPr>
        <p:spPr>
          <a:xfrm>
            <a:off x="5085425" y="1826600"/>
            <a:ext cx="3749700" cy="28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Okazja nadarzyła się 3 Maja 1791 roku, wówczas wielu przeciwników </a:t>
            </a:r>
            <a:r>
              <a:rPr lang="pl" sz="165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konstytucji</a:t>
            </a:r>
            <a:r>
              <a:rPr lang="pl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nie powróciło jeszcze z Wielkanocnego urlopu. Po siedmiogodzinnych obradach Sejm zatwierdził konstytucję, a król </a:t>
            </a:r>
            <a:r>
              <a:rPr lang="pl" sz="165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Stanisław August Poniatowski</a:t>
            </a:r>
            <a:r>
              <a:rPr lang="pl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ją podpisał. Twórcy Konstytucji 3 Maja określili ją jako </a:t>
            </a:r>
            <a:r>
              <a:rPr lang="pl" sz="165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„ostatnią wolę i testament gasnącej Ojczyzny”</a:t>
            </a:r>
            <a:endParaRPr sz="17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161750" y="2177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400" b="1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CO </a:t>
            </a:r>
            <a:endParaRPr sz="3400" b="1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400" b="1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NOWEGO WPROWADZIŁA</a:t>
            </a:r>
            <a:endParaRPr sz="3400" b="1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1"/>
          </p:nvPr>
        </p:nvSpPr>
        <p:spPr>
          <a:xfrm>
            <a:off x="295125" y="22523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75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Konstytucja wprowadzała trójpodział władzy na ustawodawczą, wykonawczą i sądowniczą. Ograniczała immunitety prawne oraz przywileje szlachty zagrodowej, tak zwanej gołoty.</a:t>
            </a:r>
            <a:endParaRPr sz="2800" b="1">
              <a:solidFill>
                <a:srgbClr val="000000"/>
              </a:solidFill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6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Celem ograniczeń względem szlachty było zapobieżenie możliwości przekupstwa, biednego szlachcica przez agentów obcego państwa. Konstytucja potwierdzała też przywileje mieszczańskie nadane w akcie prawnym z 18 kwietnia 1791 roku. Według tego aktu, mieszczanie mieli prawo do bezpieczeństwa osobistego, posiadania majątków ziemskich, prawo zajmowania stanowisk oficerskich i stanowisk w administracji publicznej a także prawo nabywania szlachectwa. Miasta miały prawo do wysłania na Sejm 24 plenipotentów jako swoich przedstawicieli, którzy mieli głos w sprawach dotyczących miast. Akt ten obejmował pospólstwo opieką prawa i administracji rządowej.</a:t>
            </a:r>
            <a:endParaRPr sz="21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3683025" y="319550"/>
            <a:ext cx="2440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</a:rPr>
              <a:t>Co takiego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</a:rPr>
              <a:t>znosiła…..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2" name="Google Shape;152;p20"/>
          <p:cNvSpPr txBox="1">
            <a:spLocks noGrp="1"/>
          </p:cNvSpPr>
          <p:nvPr>
            <p:ph type="body" idx="1"/>
          </p:nvPr>
        </p:nvSpPr>
        <p:spPr>
          <a:xfrm>
            <a:off x="311700" y="1507025"/>
            <a:ext cx="399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55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Konstytucja 3 maja znosiła takie </a:t>
            </a:r>
            <a:r>
              <a:rPr lang="pl" sz="1550" i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„narzędzia władzy szlacheckiej”</a:t>
            </a:r>
            <a:r>
              <a:rPr lang="pl" sz="155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jak </a:t>
            </a:r>
            <a:r>
              <a:rPr lang="pl" sz="1550" i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liberum veto, konfederacje, sejm skonfederowany</a:t>
            </a:r>
            <a:r>
              <a:rPr lang="pl" sz="155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oraz ograniczała prawa sejmików ziemskich.  W dniu ustanowienia Konstytucji 3 maja przestaje istnieć Rzeczpospolita Obojga Narodów a w jej miejsce zostaje powołana Rzeczpospolita Polska.  Zniesiona zostaje też </a:t>
            </a:r>
            <a:r>
              <a:rPr lang="pl" sz="1550" i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wolna elekcja</a:t>
            </a:r>
            <a:r>
              <a:rPr lang="pl" sz="155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która w wieku XVIII w ogóle się nie sprawdziła, jej miejsce zastępuje władza dziedziczna, którą po śmierci </a:t>
            </a:r>
            <a:r>
              <a:rPr lang="pl" sz="155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Stanisława Augusta Poniatowskiego</a:t>
            </a:r>
            <a:r>
              <a:rPr lang="pl" sz="155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miał przejąć władca z dynastii Wettynów. 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2"/>
          </p:nvPr>
        </p:nvSpPr>
        <p:spPr>
          <a:xfrm>
            <a:off x="4832400" y="1507025"/>
            <a:ext cx="399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3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" sz="15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Aby czuwać nad bezpieczeństwem wprowadzono stałą armię, której liczebność miała sięgać 100 tysięcy żołnierzy, oraz ustanowiono podatki w wysokości 10% dla szlachty i 20% dla duchowieństwa – gołota, mieszczanie i chłopi byli zwolnieni z płacenia podatku.  Katolicyzm został uznany za religię panującą, jednocześnie zapewniono swobodę wyznań, choć apostazja wciąż była uznawana za przestępstwo. Aby </a:t>
            </a:r>
            <a:r>
              <a:rPr lang="pl" sz="155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Konstytucja</a:t>
            </a:r>
            <a:r>
              <a:rPr lang="pl" sz="15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była zawsze aktualna co 25 lat miał się zbierać Sejm Konstytucyjny, który miałby prawo zmienić zapisy w konstytucji.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311700" y="478025"/>
            <a:ext cx="80541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                  </a:t>
            </a:r>
            <a:r>
              <a:rPr lang="pl">
                <a:latin typeface="Lobster"/>
                <a:ea typeface="Lobster"/>
                <a:cs typeface="Lobster"/>
                <a:sym typeface="Lobster"/>
              </a:rPr>
              <a:t>   ŚWIĘTO KONSTYTUCJI 3 MAJA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9" name="Google Shape;159;p21"/>
          <p:cNvSpPr txBox="1">
            <a:spLocks noGrp="1"/>
          </p:cNvSpPr>
          <p:nvPr>
            <p:ph type="body" idx="1"/>
          </p:nvPr>
        </p:nvSpPr>
        <p:spPr>
          <a:xfrm>
            <a:off x="311700" y="1507025"/>
            <a:ext cx="399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 </a:t>
            </a:r>
            <a:r>
              <a:rPr lang="pl" sz="18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Święto Konstytucji 3 maja obchodzono do ostatniego rozbioru. Świętowanie 3 Maja było zakazane we wszystkich zaborach, dopiero po I WŚ kiedy Polska odzyskała niepodległość Święto Konstytucji 3 maja zostało wznowione. Podczas II WŚ w czasie okupacji niemieckiej i radzieckiej Święto zostało zdelegalizowane..</a:t>
            </a:r>
            <a:endParaRPr sz="1700"/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2"/>
          </p:nvPr>
        </p:nvSpPr>
        <p:spPr>
          <a:xfrm>
            <a:off x="4832400" y="1507025"/>
            <a:ext cx="399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0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Dopiero w 1981 roku władza ludowa zezwoliła na obchody 3-majowe. Od 1989 roku Święto Konstytucji 3 maja – znów jest świętem narodowym a od 2007 roku obchodzone jest również na Litwie</a:t>
            </a:r>
            <a:endParaRPr sz="1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601425" y="311621"/>
            <a:ext cx="5740800" cy="144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Obrazy...</a:t>
            </a:r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body" idx="1"/>
          </p:nvPr>
        </p:nvSpPr>
        <p:spPr>
          <a:xfrm>
            <a:off x="2894475" y="3078500"/>
            <a:ext cx="5740800" cy="15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Była tak ważna że robiono nawet na jej cześć obrazy..</a:t>
            </a:r>
            <a:endParaRPr/>
          </a:p>
        </p:txBody>
      </p:sp>
      <p:pic>
        <p:nvPicPr>
          <p:cNvPr id="167" name="Google Shape;1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0175" y="311625"/>
            <a:ext cx="4549026" cy="248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 nawet poezje, wiersze..</a:t>
            </a:r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takie jak &gt;&gt;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&gt;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&gt;</a:t>
            </a:r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body" idx="2"/>
          </p:nvPr>
        </p:nvSpPr>
        <p:spPr>
          <a:xfrm>
            <a:off x="4850800" y="9292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100" b="1">
                <a:solidFill>
                  <a:srgbClr val="000000"/>
                </a:solidFill>
              </a:rPr>
              <a:t>1.</a:t>
            </a:r>
            <a:r>
              <a:rPr lang="pl" sz="11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„RADOSNY DZIEŃ” Józef Relidzyński</a:t>
            </a:r>
            <a:endParaRPr sz="11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1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2.</a:t>
            </a:r>
            <a:r>
              <a:rPr lang="pl" sz="11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„Trzeci Maj (1791 – 1916)” Or-Ot</a:t>
            </a:r>
            <a:endParaRPr sz="11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11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3.ŚLUBOWANIE” Józef Stemler</a:t>
            </a:r>
            <a:endParaRPr sz="11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	</a:t>
            </a:r>
            <a:r>
              <a:rPr lang="pl">
                <a:latin typeface="Lobster"/>
                <a:ea typeface="Lobster"/>
                <a:cs typeface="Lobster"/>
                <a:sym typeface="Lobster"/>
              </a:rPr>
              <a:t>Dziękuje za uwage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Prezentację wykonała: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Agnieszka Gągoł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Microsoft Office PowerPoint</Application>
  <PresentationFormat>Pokaz na ekranie (16:9)</PresentationFormat>
  <Paragraphs>32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7" baseType="lpstr">
      <vt:lpstr>Open Sans</vt:lpstr>
      <vt:lpstr>Arial</vt:lpstr>
      <vt:lpstr>Times New Roman</vt:lpstr>
      <vt:lpstr>Economica</vt:lpstr>
      <vt:lpstr>Spectral</vt:lpstr>
      <vt:lpstr>Verdana</vt:lpstr>
      <vt:lpstr>Lobster</vt:lpstr>
      <vt:lpstr>Luxe</vt:lpstr>
      <vt:lpstr>Konstytucja 3 maja</vt:lpstr>
      <vt:lpstr>Co to i od kiedy funkcjonuje?</vt:lpstr>
      <vt:lpstr>KTO BYŁ JEJ AUTOREM….  </vt:lpstr>
      <vt:lpstr>CO  NOWEGO WPROWADZIŁA</vt:lpstr>
      <vt:lpstr>Co takiego  znosiła…..</vt:lpstr>
      <vt:lpstr>                                         ŚWIĘTO KONSTYTUCJI 3 MAJA</vt:lpstr>
      <vt:lpstr>Obrazy...</vt:lpstr>
      <vt:lpstr>A nawet poezje, wiersze..</vt:lpstr>
      <vt:lpstr> Dziękuje za uwage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Konstytucja 3 maja</dc:title>
  <dc:creator>Agnieszka</dc:creator>
  <cp:lastModifiedBy>Agnieszka</cp:lastModifiedBy>
  <cp:revision>1</cp:revision>
  <dcterms:modified xsi:type="dcterms:W3CDTF">2020-04-30T09:38:36Z</dcterms:modified>
</cp:coreProperties>
</file>